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ps Bold" panose="020B0604020202020204" charset="0"/>
      <p:regular r:id="rId23"/>
    </p:embeddedFont>
    <p:embeddedFont>
      <p:font typeface="Calps Bold Italics" panose="020B0604020202020204" charset="0"/>
      <p:regular r:id="rId24"/>
    </p:embeddedFont>
    <p:embeddedFont>
      <p:font typeface="League Spartan" panose="020B0604020202020204" charset="-18"/>
      <p:regular r:id="rId25"/>
    </p:embeddedFont>
    <p:embeddedFont>
      <p:font typeface="Montserrat Classic" panose="020B0604020202020204" charset="-18"/>
      <p:regular r:id="rId26"/>
    </p:embeddedFont>
    <p:embeddedFont>
      <p:font typeface="Montserrat Classic Bold" panose="020B0604020202020204" charset="-18"/>
      <p:regular r:id="rId27"/>
    </p:embeddedFont>
    <p:embeddedFont>
      <p:font typeface="Montserrat Extra-Bold" panose="020B0604020202020204" charset="-18"/>
      <p:regular r:id="rId28"/>
    </p:embeddedFont>
    <p:embeddedFont>
      <p:font typeface="Montserrat Light Bold" panose="020B0604020202020204" charset="-18"/>
      <p:regular r:id="rId29"/>
    </p:embeddedFont>
    <p:embeddedFont>
      <p:font typeface="Roboto" panose="02000000000000000000" pitchFamily="2" charset="0"/>
      <p:regular r:id="rId30"/>
    </p:embeddedFont>
    <p:embeddedFont>
      <p:font typeface="Roboto Bold" panose="02000000000000000000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1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I would like to tell you a story about WHY making your first impression online matters a lot.</a:t>
            </a:r>
          </a:p>
          <a:p>
            <a:pPr lvl="0"/>
            <a:endParaRPr lang="en-US"/>
          </a:p>
          <a:p>
            <a:pPr lvl="0"/>
            <a:r>
              <a:rPr lang="en-US"/>
              <a:t>Meta was an internationally accredited professional speaker coach. She used to coach at Andy Harrigton's The Professional Speakers Academy where the world’s very best speakers are trained.</a:t>
            </a:r>
          </a:p>
          <a:p>
            <a:pPr lvl="0"/>
            <a:endParaRPr lang="en-US"/>
          </a:p>
          <a:p>
            <a:pPr lvl="0"/>
            <a:r>
              <a:rPr lang="en-US"/>
              <a:t>So Meta decided one day that she would want to coach TEDx speakers at a TEDx local event. </a:t>
            </a:r>
          </a:p>
          <a:p>
            <a:pPr lvl="0"/>
            <a:r>
              <a:rPr lang="en-US"/>
              <a:t>This is usually a pro bono service but gives a great exposure to the coach. It's a sign of prestige.</a:t>
            </a:r>
          </a:p>
          <a:p>
            <a:pPr lvl="0"/>
            <a:endParaRPr lang="en-US"/>
          </a:p>
          <a:p>
            <a:pPr lvl="0"/>
            <a:r>
              <a:rPr lang="en-US"/>
              <a:t>She reached out to local TEDx organizers to set up a meeting with them.</a:t>
            </a:r>
          </a:p>
          <a:p>
            <a:pPr lvl="0"/>
            <a:endParaRPr lang="en-US"/>
          </a:p>
          <a:p>
            <a:pPr lvl="0"/>
            <a:r>
              <a:rPr lang="en-US"/>
              <a:t>Before she attended the meeting she connected with a person she was supposed to meet on LinkedIn. </a:t>
            </a:r>
          </a:p>
          <a:p>
            <a:pPr lvl="0"/>
            <a:endParaRPr lang="en-US"/>
          </a:p>
          <a:p>
            <a:pPr lvl="0"/>
            <a:r>
              <a:rPr lang="en-US"/>
              <a:t>And after that, he canceled their meeting.</a:t>
            </a:r>
          </a:p>
          <a:p>
            <a:pPr lvl="0"/>
            <a:endParaRPr lang="en-US"/>
          </a:p>
          <a:p>
            <a:pPr lvl="0"/>
            <a:r>
              <a:rPr lang="en-US"/>
              <a:t>What happened here?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In one of my LinkedIn Masterclasses Meta learned that her LinkedIn profile was not optimized properly and gave the wrong impression to TEDx organizers.</a:t>
            </a:r>
          </a:p>
          <a:p>
            <a:pPr lvl="0"/>
            <a:endParaRPr lang="en-US"/>
          </a:p>
          <a:p>
            <a:pPr lvl="0"/>
            <a:r>
              <a:rPr lang="en-US"/>
              <a:t>She was lacking social proof and clarity. She did not even mention Andy Harrington's experience on her profile. </a:t>
            </a:r>
          </a:p>
          <a:p>
            <a:pPr lvl="0"/>
            <a:endParaRPr lang="en-US"/>
          </a:p>
          <a:p>
            <a:pPr lvl="0"/>
            <a:r>
              <a:rPr lang="en-US"/>
              <a:t>That has changed and Meta has built a strong profile showing her expertise.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A few months after her profile update - organizers from another local TEDx event reached out to her if she can help their speakers.</a:t>
            </a:r>
          </a:p>
          <a:p>
            <a:pPr lvl="0"/>
            <a:endParaRPr lang="en-US"/>
          </a:p>
          <a:p>
            <a:pPr lvl="0"/>
            <a:r>
              <a:rPr lang="en-US"/>
              <a:t>Meta was lucky - since she learned quickly that something was wrong with her online identity and she was able to fix it.</a:t>
            </a:r>
          </a:p>
          <a:p>
            <a:pPr lvl="0"/>
            <a:endParaRPr lang="en-US"/>
          </a:p>
          <a:p>
            <a:pPr lvl="0"/>
            <a:r>
              <a:rPr lang="en-US"/>
              <a:t>You may not be so lucky. People will google you, make wrong conclusions and your opportunities will be lost forever.</a:t>
            </a:r>
          </a:p>
          <a:p>
            <a:pPr lvl="0"/>
            <a:endParaRPr lang="en-US"/>
          </a:p>
          <a:p>
            <a:pPr lvl="0"/>
            <a:r>
              <a:rPr lang="en-US"/>
              <a:t>That's why we will be covering your minimum viable personal LinkedIn profile today. </a:t>
            </a:r>
          </a:p>
          <a:p>
            <a:pPr lvl="0"/>
            <a:endParaRPr lang="en-US"/>
          </a:p>
          <a:p>
            <a:pPr lvl="0"/>
            <a:r>
              <a:rPr lang="en-US"/>
              <a:t>If you set up your profile right - your personal profile will appear on the top of your search results when people google your name.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Remember</a:t>
            </a:r>
          </a:p>
          <a:p>
            <a:pPr lvl="0"/>
            <a:endParaRPr lang="en-US"/>
          </a:p>
          <a:p>
            <a:pPr lvl="0"/>
            <a:r>
              <a:rPr lang="en-US"/>
              <a:t>1 connection, 1 referral, 1 comment, or 1 post </a:t>
            </a:r>
          </a:p>
          <a:p>
            <a:pPr lvl="0"/>
            <a:r>
              <a:rPr lang="en-US"/>
              <a:t>can be enough to land a MAJOR OPPORTUNITY!</a:t>
            </a:r>
          </a:p>
          <a:p>
            <a:pPr lvl="0"/>
            <a:endParaRPr lang="en-US"/>
          </a:p>
          <a:p>
            <a:pPr lvl="0"/>
            <a:r>
              <a:rPr lang="en-US"/>
              <a:t>But you only have 1 OPPORTUNITY </a:t>
            </a:r>
          </a:p>
          <a:p>
            <a:pPr lvl="0"/>
            <a:r>
              <a:rPr lang="en-US"/>
              <a:t>to make your 1st impression!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Before we dive deeper - a few things about me.</a:t>
            </a:r>
          </a:p>
          <a:p>
            <a:pPr lvl="0"/>
            <a:endParaRPr lang="en-US"/>
          </a:p>
          <a:p>
            <a:pPr lvl="0"/>
            <a:r>
              <a:rPr lang="en-US"/>
              <a:t>I was born and raised in Slovenia and studied in the US, Florida.</a:t>
            </a:r>
          </a:p>
          <a:p>
            <a:pPr lvl="0"/>
            <a:endParaRPr lang="en-US"/>
          </a:p>
          <a:p>
            <a:pPr lvl="0"/>
            <a:r>
              <a:rPr lang="en-US"/>
              <a:t>I currently live in the suburbs in Slovenia, under the Alps, half an hour away from the ski slopes, and a 1h drive from the seaside.</a:t>
            </a:r>
          </a:p>
          <a:p>
            <a:pPr lvl="0"/>
            <a:r>
              <a:rPr lang="en-US"/>
              <a:t>I love skiing and sailing.</a:t>
            </a:r>
          </a:p>
          <a:p>
            <a:pPr lvl="0"/>
            <a:endParaRPr lang="en-US"/>
          </a:p>
          <a:p>
            <a:pPr lvl="0"/>
            <a:r>
              <a:rPr lang="en-US"/>
              <a:t>My first job was in foreign exchange and I stayed in banking for almost a decade.</a:t>
            </a:r>
          </a:p>
          <a:p>
            <a:pPr lvl="0"/>
            <a:endParaRPr lang="en-US"/>
          </a:p>
          <a:p>
            <a:pPr lvl="0"/>
            <a:r>
              <a:rPr lang="en-US"/>
              <a:t>From a corporate world of publishing and software development, I went to work for startups. That was a bold move since I had 2 small kids but I never regretted this experience.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When I started freelancing I wrote a deep dive on going-to-market that happens to be one the most highlighted articles on Medium.</a:t>
            </a:r>
          </a:p>
          <a:p>
            <a:pPr lvl="0"/>
            <a:endParaRPr lang="en-US"/>
          </a:p>
          <a:p>
            <a:pPr lvl="0"/>
            <a:r>
              <a:rPr lang="en-US"/>
              <a:t>LinkedIn has always been my favorite social media network.</a:t>
            </a:r>
          </a:p>
          <a:p>
            <a:pPr lvl="0"/>
            <a:endParaRPr lang="en-US"/>
          </a:p>
          <a:p>
            <a:pPr lvl="0"/>
            <a:r>
              <a:rPr lang="en-US"/>
              <a:t>I started to organize #LinkedInLocal, a series of social networking events to meet more people like me who are working globally in the suburbs.</a:t>
            </a:r>
          </a:p>
          <a:p>
            <a:pPr lvl="0"/>
            <a:endParaRPr lang="en-US"/>
          </a:p>
          <a:p>
            <a:pPr lvl="0"/>
            <a:r>
              <a:rPr lang="en-US"/>
              <a:t>I also created a 6-week masterclass and coached more than 100+ people on how to build their professional identity online and start building their network.</a:t>
            </a:r>
          </a:p>
          <a:p>
            <a:pPr lvl="0"/>
            <a:endParaRPr lang="en-US"/>
          </a:p>
          <a:p>
            <a:pPr lvl="0"/>
            <a:r>
              <a:rPr lang="en-US"/>
              <a:t>Last year I was super lucky to get invited to a 3rd Maven cohort of instructors and I launched my 1st cohort there on social networking on LinkedIn this December. </a:t>
            </a:r>
          </a:p>
          <a:p>
            <a:pPr lvl="0"/>
            <a:endParaRPr lang="en-US"/>
          </a:p>
          <a:p>
            <a:pPr lvl="0"/>
            <a:r>
              <a:rPr lang="en-US"/>
              <a:t>The 2nd cohort will be this April </a:t>
            </a:r>
          </a:p>
          <a:p>
            <a:pPr lvl="0"/>
            <a:r>
              <a:rPr lang="en-US"/>
              <a:t>2022.</a:t>
            </a:r>
          </a:p>
          <a:p>
            <a:pPr lvl="0"/>
            <a:endParaRPr lang="en-US"/>
          </a:p>
          <a:p>
            <a:pPr lvl="0"/>
            <a:r>
              <a:rPr lang="en-US"/>
              <a:t>I want you to remember the April 12 date! Mark it down in your notes. 12.4.2022</a:t>
            </a:r>
          </a:p>
          <a:p>
            <a:pPr lvl="0"/>
            <a:endParaRPr lang="en-US"/>
          </a:p>
          <a:p>
            <a:pPr lvl="0"/>
            <a:r>
              <a:rPr lang="en-US"/>
              <a:t>If you come, I will teach together with other students to master digital relationship-building in a week.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You can have 1st degree, 2nd degree, or 3rd-degree connections on LinkedIn.</a:t>
            </a:r>
          </a:p>
          <a:p>
            <a:pPr lvl="0"/>
            <a:endParaRPr lang="en-US"/>
          </a:p>
          <a:p>
            <a:pPr lvl="0"/>
            <a:r>
              <a:rPr lang="en-US"/>
              <a:t>1st-degree are folks that you're connected to. </a:t>
            </a:r>
          </a:p>
          <a:p>
            <a:pPr lvl="0"/>
            <a:endParaRPr lang="en-US"/>
          </a:p>
          <a:p>
            <a:pPr lvl="0"/>
            <a:r>
              <a:rPr lang="en-US"/>
              <a:t>When you connect with someone - all their connections become your 2nd-degree connections.</a:t>
            </a:r>
          </a:p>
          <a:p>
            <a:pPr lvl="0"/>
            <a:endParaRPr lang="en-US"/>
          </a:p>
          <a:p>
            <a:pPr lvl="0"/>
            <a:r>
              <a:rPr lang="en-US"/>
              <a:t>Most of the business on LinkedIn happens in the so-called Friends of a friend zone.</a:t>
            </a:r>
          </a:p>
          <a:p>
            <a:pPr lvl="0"/>
            <a:endParaRPr lang="en-US"/>
          </a:p>
          <a:p>
            <a:pPr lvl="0"/>
            <a:r>
              <a:rPr lang="en-US"/>
              <a:t>People that you have not met but you can reach out to them for free - your 2nd-degree connections.</a:t>
            </a:r>
          </a:p>
          <a:p>
            <a:pPr lvl="0"/>
            <a:endParaRPr lang="en-US"/>
          </a:p>
          <a:p>
            <a:pPr lvl="0"/>
            <a:r>
              <a:rPr lang="en-US"/>
              <a:t>Your job on LinkedIn is to expand your friend of a friend zone by connecting with people - to get more opportunities.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We never had such an opportunity to connect with like-minded or interesting people from the whole world.</a:t>
            </a:r>
          </a:p>
          <a:p>
            <a:pPr lvl="0"/>
            <a:endParaRPr lang="en-US"/>
          </a:p>
          <a:p>
            <a:pPr lvl="0"/>
            <a:r>
              <a:rPr lang="en-US"/>
              <a:t>I hope you find new connections in 2022 that will bring you new opportunities and open new horizons.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05.04.2022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Don't forget to connect with me on LinkedIn and follow me on Medium.</a:t>
            </a:r>
          </a:p>
          <a:p>
            <a:pPr lvl="0"/>
            <a:endParaRPr lang="en-US"/>
          </a:p>
          <a:p>
            <a:pPr lvl="0"/>
            <a:r>
              <a:rPr lang="en-US"/>
              <a:t>I'm looking forward to meeting you at any workshops or at the future cohorts of Master Digital Relationship-Building on Maven.</a:t>
            </a:r>
          </a:p>
          <a:p>
            <a:pPr lvl="0"/>
            <a:endParaRPr lang="en-US"/>
          </a:p>
          <a:p>
            <a:pPr lvl="0"/>
            <a:r>
              <a:rPr lang="en-US"/>
              <a:t>And you're invited also to any #LinkedInLocal events that we will host online.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jpeg"/><Relationship Id="rId7" Type="http://schemas.openxmlformats.org/officeDocument/2006/relationships/hyperlink" Target="https://medium.com/@jasna.klemenc.punta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hyperlink" Target="https://www.linkedin.com/in/jasnaklemencpuntar/" TargetMode="External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linkedin.com/feed/update/activity:6510919249983209472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26" Type="http://schemas.openxmlformats.org/officeDocument/2006/relationships/image" Target="../media/image35.jpeg"/><Relationship Id="rId3" Type="http://schemas.openxmlformats.org/officeDocument/2006/relationships/image" Target="../media/image12.jpeg"/><Relationship Id="rId21" Type="http://schemas.openxmlformats.org/officeDocument/2006/relationships/image" Target="../media/image30.png"/><Relationship Id="rId34" Type="http://schemas.openxmlformats.org/officeDocument/2006/relationships/image" Target="../media/image42.sv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jpeg"/><Relationship Id="rId3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jpeg"/><Relationship Id="rId32" Type="http://schemas.openxmlformats.org/officeDocument/2006/relationships/image" Target="../media/image40.jpe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23" Type="http://schemas.openxmlformats.org/officeDocument/2006/relationships/image" Target="../media/image32.jpeg"/><Relationship Id="rId28" Type="http://schemas.openxmlformats.org/officeDocument/2006/relationships/hyperlink" Target="https://www.linkedin.com/in/jasnaklemencpuntar/" TargetMode="External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31" Type="http://schemas.openxmlformats.org/officeDocument/2006/relationships/image" Target="../media/image39.jpe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jpeg"/><Relationship Id="rId27" Type="http://schemas.openxmlformats.org/officeDocument/2006/relationships/image" Target="../media/image36.jpeg"/><Relationship Id="rId30" Type="http://schemas.openxmlformats.org/officeDocument/2006/relationships/image" Target="../media/image38.svg"/><Relationship Id="rId8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https://www.linkedin.com/in/jasnaklemencpuntar/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38.sv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12125" y="2196098"/>
            <a:ext cx="15863749" cy="7653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FFFFFF"/>
                </a:solidFill>
                <a:latin typeface="Montserrat Classic Bold"/>
              </a:rPr>
              <a:t>GRAJENJE ODNOSOV </a:t>
            </a:r>
          </a:p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FFFFFF"/>
                </a:solidFill>
                <a:latin typeface="Montserrat Classic Bold"/>
              </a:rPr>
              <a:t>V DIGITALNEM SVETU</a:t>
            </a:r>
          </a:p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FFFFFF"/>
                </a:solidFill>
                <a:latin typeface="Montserrat Classic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39550" y="9463197"/>
            <a:ext cx="13408900" cy="38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400" spc="120">
                <a:solidFill>
                  <a:srgbClr val="F9FFFF"/>
                </a:solidFill>
                <a:latin typeface="Montserrat Classic Italics"/>
              </a:rPr>
              <a:t>Jasna Klemenc Puntar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16025" y="0"/>
            <a:ext cx="3343275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111476" y="184150"/>
            <a:ext cx="952373" cy="9458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0754" y="425451"/>
            <a:ext cx="1510441" cy="15353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437368" y="4348514"/>
            <a:ext cx="5821932" cy="57952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60754" y="2671936"/>
            <a:ext cx="8483246" cy="2337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5"/>
              </a:lnSpc>
            </a:pPr>
            <a:r>
              <a:rPr lang="en-US" sz="5503">
                <a:solidFill>
                  <a:srgbClr val="FFFFFF"/>
                </a:solidFill>
                <a:latin typeface="Roboto Bold"/>
              </a:rPr>
              <a:t>V ŽIVO </a:t>
            </a:r>
          </a:p>
          <a:p>
            <a:pPr algn="l">
              <a:lnSpc>
                <a:spcPts val="5465"/>
              </a:lnSpc>
            </a:pPr>
            <a:r>
              <a:rPr lang="en-US" sz="3903">
                <a:solidFill>
                  <a:srgbClr val="FFFFFF"/>
                </a:solidFill>
                <a:latin typeface="Roboto"/>
              </a:rPr>
              <a:t>Povežite se s sosedom na LinkedInu ali na drugem družbenem omrežju!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65697" y="1101725"/>
            <a:ext cx="2643932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1867BE"/>
                </a:solidFill>
                <a:latin typeface="League Spartan"/>
              </a:rPr>
              <a:t>2 min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81816" y="339726"/>
            <a:ext cx="8756886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Roboto Bold"/>
              </a:rPr>
              <a:t>HITRA VAJA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0754" y="6011042"/>
            <a:ext cx="7934738" cy="336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5"/>
              </a:lnSpc>
            </a:pPr>
            <a:r>
              <a:rPr lang="en-US" sz="5503">
                <a:solidFill>
                  <a:srgbClr val="FFFFFF"/>
                </a:solidFill>
                <a:latin typeface="Roboto Bold"/>
              </a:rPr>
              <a:t>VIRTUALNO</a:t>
            </a:r>
          </a:p>
          <a:p>
            <a:pPr>
              <a:lnSpc>
                <a:spcPts val="5459"/>
              </a:lnSpc>
            </a:pPr>
            <a:r>
              <a:rPr lang="en-US" sz="3900">
                <a:solidFill>
                  <a:srgbClr val="FFFFFF"/>
                </a:solidFill>
                <a:latin typeface="Roboto"/>
              </a:rPr>
              <a:t>Predstavite se v klepetu in dodajte svoj profil(-e)  za povezavo!</a:t>
            </a:r>
          </a:p>
          <a:p>
            <a:pPr algn="l">
              <a:lnSpc>
                <a:spcPts val="8265"/>
              </a:lnSpc>
            </a:pPr>
            <a:endParaRPr lang="en-US" sz="3900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8942" y="2444750"/>
            <a:ext cx="15550116" cy="6178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E-mreženje </a:t>
            </a:r>
          </a:p>
          <a:p>
            <a:pPr algn="ctr">
              <a:lnSpc>
                <a:spcPts val="7000"/>
              </a:lnSpc>
            </a:pPr>
            <a:endParaRPr lang="en-US" sz="5000">
              <a:solidFill>
                <a:srgbClr val="FFFFFF"/>
              </a:solidFill>
              <a:latin typeface="Roboto Bold"/>
            </a:endParaRP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Spoznavanje in grajenje odnosa z  ljudmi digitalno,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še preden jih srečamo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v živo ali na video klicu (Zoomu).</a:t>
            </a:r>
          </a:p>
          <a:p>
            <a:pPr algn="ctr">
              <a:lnSpc>
                <a:spcPts val="7000"/>
              </a:lnSpc>
            </a:pPr>
            <a:endParaRPr lang="en-US" sz="5000">
              <a:solidFill>
                <a:srgbClr val="FFFFFF"/>
              </a:solidFill>
              <a:latin typeface="Roboto Bold"/>
            </a:endParaRPr>
          </a:p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55548" y="9005343"/>
            <a:ext cx="1604962" cy="49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880">
                <a:solidFill>
                  <a:srgbClr val="FFFFFF"/>
                </a:solidFill>
                <a:latin typeface="Montserrat Classic Bold"/>
              </a:rPr>
              <a:t>#jasnaio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98721" y="9572316"/>
            <a:ext cx="19717259" cy="1169861"/>
          </a:xfrm>
          <a:prstGeom prst="rect">
            <a:avLst/>
          </a:prstGeom>
          <a:solidFill>
            <a:srgbClr val="FFE3DE"/>
          </a:solidFill>
        </p:spPr>
      </p:sp>
      <p:sp>
        <p:nvSpPr>
          <p:cNvPr id="3" name="AutoShape 3"/>
          <p:cNvSpPr/>
          <p:nvPr/>
        </p:nvSpPr>
        <p:spPr>
          <a:xfrm>
            <a:off x="-355518" y="9585710"/>
            <a:ext cx="19717259" cy="1156467"/>
          </a:xfrm>
          <a:prstGeom prst="rect">
            <a:avLst/>
          </a:prstGeom>
          <a:solidFill>
            <a:srgbClr val="FFE3DE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8036"/>
          <a:stretch>
            <a:fillRect/>
          </a:stretch>
        </p:blipFill>
        <p:spPr>
          <a:xfrm>
            <a:off x="1353493" y="2330481"/>
            <a:ext cx="15812832" cy="724183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53493" y="797842"/>
            <a:ext cx="16824917" cy="87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16"/>
              </a:lnSpc>
            </a:pPr>
            <a:r>
              <a:rPr lang="en-US" sz="6196" spc="123">
                <a:solidFill>
                  <a:srgbClr val="F9FFFF"/>
                </a:solidFill>
                <a:latin typeface="Montserrat Classic"/>
              </a:rPr>
              <a:t>LinkedIn je največji dogodek e-mreženja.</a:t>
            </a:r>
          </a:p>
        </p:txBody>
      </p:sp>
      <p:sp>
        <p:nvSpPr>
          <p:cNvPr id="6" name="AutoShape 6"/>
          <p:cNvSpPr/>
          <p:nvPr/>
        </p:nvSpPr>
        <p:spPr>
          <a:xfrm>
            <a:off x="-115965" y="9585710"/>
            <a:ext cx="19717259" cy="1156467"/>
          </a:xfrm>
          <a:prstGeom prst="rect">
            <a:avLst/>
          </a:prstGeom>
          <a:solidFill>
            <a:srgbClr val="FFE3DE"/>
          </a:solid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46735" y="2223348"/>
            <a:ext cx="7063554" cy="706355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E3D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955548" y="9005343"/>
            <a:ext cx="1604962" cy="49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880">
                <a:solidFill>
                  <a:srgbClr val="FFFFFF"/>
                </a:solidFill>
                <a:latin typeface="Montserrat Classic Bold"/>
              </a:rPr>
              <a:t>#jasnaio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5548" y="91437"/>
            <a:ext cx="10641982" cy="2023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44"/>
              </a:lnSpc>
              <a:spcBef>
                <a:spcPct val="0"/>
              </a:spcBef>
            </a:pPr>
            <a:r>
              <a:rPr lang="en-US" sz="5817">
                <a:solidFill>
                  <a:srgbClr val="FFFFFF"/>
                </a:solidFill>
                <a:latin typeface="Montserrat Extra-Bold"/>
              </a:rPr>
              <a:t>"Prijatelji od prijateljev" so pomembni na LinkedInu.</a:t>
            </a:r>
          </a:p>
        </p:txBody>
      </p:sp>
      <p:grpSp>
        <p:nvGrpSpPr>
          <p:cNvPr id="6" name="Group 6"/>
          <p:cNvGrpSpPr/>
          <p:nvPr/>
        </p:nvGrpSpPr>
        <p:grpSpPr>
          <a:xfrm rot="-1388114">
            <a:off x="9639431" y="2825576"/>
            <a:ext cx="2110231" cy="211023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9C48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749616" y="3097969"/>
            <a:ext cx="816251" cy="8162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7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719703" y="2683441"/>
            <a:ext cx="3131801" cy="32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4"/>
              </a:lnSpc>
            </a:pPr>
            <a:r>
              <a:rPr lang="en-US" sz="2400">
                <a:solidFill>
                  <a:srgbClr val="FFFFFF"/>
                </a:solidFill>
                <a:latin typeface="Calps Bold Italics"/>
              </a:rPr>
              <a:t>1.stopnja povezave</a:t>
            </a:r>
          </a:p>
        </p:txBody>
      </p:sp>
      <p:sp>
        <p:nvSpPr>
          <p:cNvPr id="11" name="AutoShape 11"/>
          <p:cNvSpPr/>
          <p:nvPr/>
        </p:nvSpPr>
        <p:spPr>
          <a:xfrm>
            <a:off x="2649528" y="3506094"/>
            <a:ext cx="7592052" cy="0"/>
          </a:xfrm>
          <a:prstGeom prst="line">
            <a:avLst/>
          </a:prstGeom>
          <a:ln w="47625" cap="rnd">
            <a:solidFill>
              <a:srgbClr val="221614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2" name="TextBox 12"/>
          <p:cNvSpPr txBox="1"/>
          <p:nvPr/>
        </p:nvSpPr>
        <p:spPr>
          <a:xfrm>
            <a:off x="7868284" y="2816410"/>
            <a:ext cx="665083" cy="49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32"/>
              </a:lnSpc>
            </a:pPr>
            <a:r>
              <a:rPr lang="en-US" sz="2880">
                <a:solidFill>
                  <a:srgbClr val="FFFFFF"/>
                </a:solidFill>
                <a:latin typeface="Montserrat Classic Bold"/>
              </a:rPr>
              <a:t>100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5548" y="2739829"/>
            <a:ext cx="2240258" cy="32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4"/>
              </a:lnSpc>
            </a:pPr>
            <a:r>
              <a:rPr lang="en-US" sz="2400">
                <a:solidFill>
                  <a:srgbClr val="FFFFFF"/>
                </a:solidFill>
                <a:latin typeface="Calps Bold"/>
              </a:rPr>
              <a:t>BREZPLAČNO</a:t>
            </a:r>
          </a:p>
        </p:txBody>
      </p:sp>
      <p:sp>
        <p:nvSpPr>
          <p:cNvPr id="14" name="AutoShape 14"/>
          <p:cNvSpPr/>
          <p:nvPr/>
        </p:nvSpPr>
        <p:spPr>
          <a:xfrm>
            <a:off x="2626668" y="5548800"/>
            <a:ext cx="8070548" cy="0"/>
          </a:xfrm>
          <a:prstGeom prst="line">
            <a:avLst/>
          </a:prstGeom>
          <a:ln w="47625" cap="rnd">
            <a:solidFill>
              <a:srgbClr val="22161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-5400000">
            <a:off x="9993893" y="4868336"/>
            <a:ext cx="1406647" cy="0"/>
          </a:xfrm>
          <a:prstGeom prst="line">
            <a:avLst/>
          </a:prstGeom>
          <a:ln w="47625" cap="rnd">
            <a:solidFill>
              <a:srgbClr val="221614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6" name="AutoShape 16"/>
          <p:cNvSpPr/>
          <p:nvPr/>
        </p:nvSpPr>
        <p:spPr>
          <a:xfrm>
            <a:off x="2649528" y="7344107"/>
            <a:ext cx="10090788" cy="0"/>
          </a:xfrm>
          <a:prstGeom prst="line">
            <a:avLst/>
          </a:prstGeom>
          <a:ln w="47625" cap="rnd">
            <a:solidFill>
              <a:srgbClr val="221614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7" name="TextBox 17"/>
          <p:cNvSpPr txBox="1"/>
          <p:nvPr/>
        </p:nvSpPr>
        <p:spPr>
          <a:xfrm>
            <a:off x="2719703" y="4688575"/>
            <a:ext cx="3011118" cy="32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4"/>
              </a:lnSpc>
            </a:pPr>
            <a:r>
              <a:rPr lang="en-US" sz="2400">
                <a:solidFill>
                  <a:srgbClr val="FFFFFF"/>
                </a:solidFill>
                <a:latin typeface="Calps Bold Italics"/>
              </a:rPr>
              <a:t>2. stopnja povezave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19703" y="6508515"/>
            <a:ext cx="3011118" cy="62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4"/>
              </a:lnSpc>
            </a:pPr>
            <a:r>
              <a:rPr lang="en-US" sz="2400">
                <a:solidFill>
                  <a:srgbClr val="FFFFFF"/>
                </a:solidFill>
                <a:latin typeface="Calps Bold Italics"/>
              </a:rPr>
              <a:t>Ocenjena 3. stopnja povezave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5548" y="4626091"/>
            <a:ext cx="1280134" cy="32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4"/>
              </a:lnSpc>
            </a:pPr>
            <a:r>
              <a:rPr lang="en-US" sz="2400">
                <a:solidFill>
                  <a:srgbClr val="FFFFFF"/>
                </a:solidFill>
                <a:latin typeface="Calps Bold"/>
              </a:rPr>
              <a:t>BREZPLAČN0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65113" y="4487788"/>
            <a:ext cx="1268254" cy="49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32"/>
              </a:lnSpc>
            </a:pPr>
            <a:r>
              <a:rPr lang="en-US" sz="2880">
                <a:solidFill>
                  <a:srgbClr val="FFFFFF"/>
                </a:solidFill>
                <a:latin typeface="Montserrat Classic Bold"/>
              </a:rPr>
              <a:t>10.000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661942" y="6522612"/>
            <a:ext cx="1871424" cy="496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32"/>
              </a:lnSpc>
            </a:pPr>
            <a:r>
              <a:rPr lang="en-US" sz="2880">
                <a:solidFill>
                  <a:srgbClr val="FFFFFF"/>
                </a:solidFill>
                <a:latin typeface="Montserrat Classic Bold"/>
              </a:rPr>
              <a:t>1.000.000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6508515"/>
            <a:ext cx="2240258" cy="324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4"/>
              </a:lnSpc>
            </a:pPr>
            <a:r>
              <a:rPr lang="en-US" sz="2400">
                <a:solidFill>
                  <a:srgbClr val="FFFFFF"/>
                </a:solidFill>
                <a:latin typeface="Calps Bold"/>
              </a:rPr>
              <a:t>PLAČLJIVO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48214" y="210287"/>
            <a:ext cx="16702073" cy="2865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03"/>
              </a:lnSpc>
            </a:pPr>
            <a:r>
              <a:rPr lang="en-US" sz="8217">
                <a:solidFill>
                  <a:srgbClr val="FFFFFF"/>
                </a:solidFill>
                <a:latin typeface="Montserrat Extra-Bold"/>
              </a:rPr>
              <a:t>Grajenje odnosov zdaj poteka NAJPREJ  v digitalnem svetu.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99091" y="8908542"/>
            <a:ext cx="13435849" cy="48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2"/>
              </a:lnSpc>
            </a:pPr>
            <a:r>
              <a:rPr lang="en-US" sz="2880">
                <a:solidFill>
                  <a:srgbClr val="FFFFFF"/>
                </a:solidFill>
                <a:latin typeface="Montserrat Extra-Bold"/>
              </a:rPr>
              <a:t>www.masterenetworking.com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999091" y="3882770"/>
            <a:ext cx="2938853" cy="2828704"/>
            <a:chOff x="0" y="0"/>
            <a:chExt cx="1913890" cy="184215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842156"/>
            </a:xfrm>
            <a:custGeom>
              <a:avLst/>
              <a:gdLst/>
              <a:ahLst/>
              <a:cxnLst/>
              <a:rect l="l" t="t" r="r" b="b"/>
              <a:pathLst>
                <a:path w="1913890" h="1842156">
                  <a:moveTo>
                    <a:pt x="0" y="0"/>
                  </a:moveTo>
                  <a:lnTo>
                    <a:pt x="1913890" y="0"/>
                  </a:lnTo>
                  <a:lnTo>
                    <a:pt x="1913890" y="1842156"/>
                  </a:lnTo>
                  <a:lnTo>
                    <a:pt x="0" y="1842156"/>
                  </a:lnTo>
                  <a:close/>
                </a:path>
              </a:pathLst>
            </a:custGeom>
            <a:solidFill>
              <a:srgbClr val="19C48D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692199" y="4441982"/>
            <a:ext cx="2403033" cy="130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44"/>
              </a:lnSpc>
              <a:spcBef>
                <a:spcPct val="0"/>
              </a:spcBef>
            </a:pPr>
            <a:endParaRPr/>
          </a:p>
          <a:p>
            <a:pPr marL="0" lvl="0" indent="0" algn="l">
              <a:lnSpc>
                <a:spcPts val="3344"/>
              </a:lnSpc>
              <a:spcBef>
                <a:spcPct val="0"/>
              </a:spcBef>
            </a:pPr>
            <a:r>
              <a:rPr lang="en-US" sz="3344" u="none">
                <a:solidFill>
                  <a:srgbClr val="1867BE"/>
                </a:solidFill>
                <a:latin typeface="Montserrat Classic Bold"/>
              </a:rPr>
              <a:t>"MVP"</a:t>
            </a:r>
          </a:p>
          <a:p>
            <a:pPr marL="0" lvl="0" indent="0" algn="l">
              <a:lnSpc>
                <a:spcPts val="3344"/>
              </a:lnSpc>
              <a:spcBef>
                <a:spcPct val="0"/>
              </a:spcBef>
            </a:pPr>
            <a:r>
              <a:rPr lang="en-US" sz="3344" u="none">
                <a:solidFill>
                  <a:srgbClr val="1867BE"/>
                </a:solidFill>
                <a:latin typeface="Montserrat Classic Bold"/>
              </a:rPr>
              <a:t>PROFIL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7001" y="4179620"/>
            <a:ext cx="2403033" cy="389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  <a:spcBef>
                <a:spcPct val="0"/>
              </a:spcBef>
            </a:pPr>
            <a:r>
              <a:rPr lang="en-US" sz="2866">
                <a:solidFill>
                  <a:srgbClr val="1867BE"/>
                </a:solidFill>
                <a:latin typeface="Montserrat Classic Bold"/>
              </a:rPr>
              <a:t> 1. korak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628630" y="3882770"/>
            <a:ext cx="2938853" cy="2828704"/>
            <a:chOff x="0" y="0"/>
            <a:chExt cx="1913890" cy="18421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842156"/>
            </a:xfrm>
            <a:custGeom>
              <a:avLst/>
              <a:gdLst/>
              <a:ahLst/>
              <a:cxnLst/>
              <a:rect l="l" t="t" r="r" b="b"/>
              <a:pathLst>
                <a:path w="1913890" h="1842156">
                  <a:moveTo>
                    <a:pt x="0" y="0"/>
                  </a:moveTo>
                  <a:lnTo>
                    <a:pt x="1913890" y="0"/>
                  </a:lnTo>
                  <a:lnTo>
                    <a:pt x="1913890" y="1842156"/>
                  </a:lnTo>
                  <a:lnTo>
                    <a:pt x="0" y="1842156"/>
                  </a:lnTo>
                  <a:close/>
                </a:path>
              </a:pathLst>
            </a:custGeom>
            <a:solidFill>
              <a:srgbClr val="FFFF7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4896540" y="4866670"/>
            <a:ext cx="3152924" cy="877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44"/>
              </a:lnSpc>
              <a:spcBef>
                <a:spcPct val="0"/>
              </a:spcBef>
            </a:pPr>
            <a:r>
              <a:rPr lang="en-US" sz="3344">
                <a:solidFill>
                  <a:srgbClr val="1867BE"/>
                </a:solidFill>
                <a:latin typeface="Montserrat Classic Bold"/>
              </a:rPr>
              <a:t>DIREKTNA SPOROČILA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96540" y="4148806"/>
            <a:ext cx="2403033" cy="389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  <a:spcBef>
                <a:spcPct val="0"/>
              </a:spcBef>
            </a:pPr>
            <a:r>
              <a:rPr lang="en-US" sz="2866">
                <a:solidFill>
                  <a:srgbClr val="1867BE"/>
                </a:solidFill>
                <a:latin typeface="Montserrat Classic Bold"/>
              </a:rPr>
              <a:t>2. korak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264763" y="3862325"/>
            <a:ext cx="2938853" cy="2828704"/>
            <a:chOff x="0" y="0"/>
            <a:chExt cx="1913890" cy="18421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842156"/>
            </a:xfrm>
            <a:custGeom>
              <a:avLst/>
              <a:gdLst/>
              <a:ahLst/>
              <a:cxnLst/>
              <a:rect l="l" t="t" r="r" b="b"/>
              <a:pathLst>
                <a:path w="1913890" h="1842156">
                  <a:moveTo>
                    <a:pt x="0" y="0"/>
                  </a:moveTo>
                  <a:lnTo>
                    <a:pt x="1913890" y="0"/>
                  </a:lnTo>
                  <a:lnTo>
                    <a:pt x="1913890" y="1842156"/>
                  </a:lnTo>
                  <a:lnTo>
                    <a:pt x="0" y="1842156"/>
                  </a:lnTo>
                  <a:close/>
                </a:path>
              </a:pathLst>
            </a:custGeom>
            <a:solidFill>
              <a:srgbClr val="FFE3DE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8532673" y="4887115"/>
            <a:ext cx="2379950" cy="877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44"/>
              </a:lnSpc>
              <a:spcBef>
                <a:spcPct val="0"/>
              </a:spcBef>
            </a:pPr>
            <a:r>
              <a:rPr lang="en-US" sz="3344" u="none">
                <a:solidFill>
                  <a:srgbClr val="1867BE"/>
                </a:solidFill>
                <a:latin typeface="Montserrat Classic Bold"/>
              </a:rPr>
              <a:t>DRUŽBENI DOKAZ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32673" y="4148806"/>
            <a:ext cx="2403033" cy="389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  <a:spcBef>
                <a:spcPct val="0"/>
              </a:spcBef>
            </a:pPr>
            <a:r>
              <a:rPr lang="en-US" sz="2866">
                <a:solidFill>
                  <a:srgbClr val="1867BE"/>
                </a:solidFill>
                <a:latin typeface="Montserrat Classic Bold"/>
              </a:rPr>
              <a:t>3.korak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977013" y="3882770"/>
            <a:ext cx="2938853" cy="2828704"/>
            <a:chOff x="0" y="0"/>
            <a:chExt cx="1913890" cy="18421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842156"/>
            </a:xfrm>
            <a:custGeom>
              <a:avLst/>
              <a:gdLst/>
              <a:ahLst/>
              <a:cxnLst/>
              <a:rect l="l" t="t" r="r" b="b"/>
              <a:pathLst>
                <a:path w="1913890" h="1842156">
                  <a:moveTo>
                    <a:pt x="0" y="0"/>
                  </a:moveTo>
                  <a:lnTo>
                    <a:pt x="1913890" y="0"/>
                  </a:lnTo>
                  <a:lnTo>
                    <a:pt x="1913890" y="1842156"/>
                  </a:lnTo>
                  <a:lnTo>
                    <a:pt x="0" y="1842156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2164504" y="4979897"/>
            <a:ext cx="2620613" cy="877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44"/>
              </a:lnSpc>
              <a:spcBef>
                <a:spcPct val="0"/>
              </a:spcBef>
            </a:pPr>
            <a:r>
              <a:rPr lang="en-US" sz="3344" u="none">
                <a:solidFill>
                  <a:srgbClr val="1867BE"/>
                </a:solidFill>
                <a:latin typeface="Montserrat Classic Bold"/>
              </a:rPr>
              <a:t>DOGODEK "BOOSTER"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64504" y="4179620"/>
            <a:ext cx="2403033" cy="389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  <a:spcBef>
                <a:spcPct val="0"/>
              </a:spcBef>
            </a:pPr>
            <a:r>
              <a:rPr lang="en-US" sz="2866">
                <a:solidFill>
                  <a:srgbClr val="1867BE"/>
                </a:solidFill>
                <a:latin typeface="Montserrat Classic Bold"/>
              </a:rPr>
              <a:t>4. korak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825" b="78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296641"/>
            <a:ext cx="16599614" cy="7219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04"/>
              </a:lnSpc>
            </a:pPr>
            <a:endParaRPr/>
          </a:p>
          <a:p>
            <a:pPr>
              <a:lnSpc>
                <a:spcPts val="8904"/>
              </a:lnSpc>
            </a:pPr>
            <a:r>
              <a:rPr lang="en-US" sz="7950" spc="79">
                <a:solidFill>
                  <a:srgbClr val="FFFFFF"/>
                </a:solidFill>
                <a:latin typeface="Montserrat Light Bold"/>
              </a:rPr>
              <a:t>Še nikoli nismo imeli takšne priložnosti, da se povežemo </a:t>
            </a:r>
          </a:p>
          <a:p>
            <a:pPr>
              <a:lnSpc>
                <a:spcPts val="8904"/>
              </a:lnSpc>
            </a:pPr>
            <a:r>
              <a:rPr lang="en-US" sz="7950" spc="79">
                <a:solidFill>
                  <a:srgbClr val="FFFFFF"/>
                </a:solidFill>
                <a:latin typeface="Montserrat Light Bold"/>
              </a:rPr>
              <a:t>z isto-mislečimi ali zanimivimi ljudmi iz celega sveta.</a:t>
            </a:r>
          </a:p>
          <a:p>
            <a:pPr>
              <a:lnSpc>
                <a:spcPts val="12800"/>
              </a:lnSpc>
            </a:pPr>
            <a:endParaRPr lang="en-US" sz="7950" spc="79">
              <a:solidFill>
                <a:srgbClr val="FFFFFF"/>
              </a:solidFill>
              <a:latin typeface="Montserrat Ligh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9191625"/>
            <a:ext cx="202063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9F9F8"/>
                </a:solidFill>
                <a:latin typeface="League Spartan"/>
              </a:rPr>
              <a:t>#jasnaio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12" b="155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86138" y="772386"/>
            <a:ext cx="2847453" cy="2847453"/>
          </a:xfrm>
          <a:prstGeom prst="rect">
            <a:avLst/>
          </a:prstGeom>
        </p:spPr>
      </p:pic>
      <p:pic>
        <p:nvPicPr>
          <p:cNvPr id="4" name="Picture 4">
            <a:hlinkClick r:id="rId7"/>
          </p:cNvPr>
          <p:cNvPicPr>
            <a:picLocks noChangeAspect="1"/>
          </p:cNvPicPr>
          <p:nvPr/>
        </p:nvPicPr>
        <p:blipFill>
          <a:blip r:embed="rId8"/>
          <a:srcRect l="1085"/>
          <a:stretch>
            <a:fillRect/>
          </a:stretch>
        </p:blipFill>
        <p:spPr>
          <a:xfrm>
            <a:off x="14398309" y="5506506"/>
            <a:ext cx="2423112" cy="24496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26506" y="1925543"/>
            <a:ext cx="4980525" cy="498052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3494278" y="3825580"/>
            <a:ext cx="3978940" cy="1018656"/>
            <a:chOff x="0" y="0"/>
            <a:chExt cx="5305254" cy="1358209"/>
          </a:xfrm>
        </p:grpSpPr>
        <p:sp>
          <p:nvSpPr>
            <p:cNvPr id="7" name="TextBox 7"/>
            <p:cNvSpPr txBox="1"/>
            <p:nvPr/>
          </p:nvSpPr>
          <p:spPr>
            <a:xfrm>
              <a:off x="220189" y="-85725"/>
              <a:ext cx="4864876" cy="746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85"/>
                </a:lnSpc>
              </a:pPr>
              <a:r>
                <a:rPr lang="en-US" sz="3300" spc="82">
                  <a:solidFill>
                    <a:srgbClr val="1867BE"/>
                  </a:solidFill>
                  <a:latin typeface="Roboto Bold"/>
                  <a:hlinkClick r:id="rId4" tooltip="https://www.linkedin.com/in/jasnaklemencpuntar/"/>
                </a:rPr>
                <a:t>LINKEDIN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81959"/>
              <a:ext cx="5305254" cy="476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4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620395" y="8239644"/>
            <a:ext cx="3978940" cy="1018656"/>
            <a:chOff x="0" y="0"/>
            <a:chExt cx="5305254" cy="1358209"/>
          </a:xfrm>
        </p:grpSpPr>
        <p:sp>
          <p:nvSpPr>
            <p:cNvPr id="10" name="TextBox 10"/>
            <p:cNvSpPr txBox="1"/>
            <p:nvPr/>
          </p:nvSpPr>
          <p:spPr>
            <a:xfrm>
              <a:off x="220189" y="-85725"/>
              <a:ext cx="4864876" cy="746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85"/>
                </a:lnSpc>
              </a:pPr>
              <a:r>
                <a:rPr lang="en-US" sz="3300" spc="82">
                  <a:solidFill>
                    <a:srgbClr val="FFFFFF"/>
                  </a:solidFill>
                  <a:latin typeface="Roboto Bold"/>
                  <a:hlinkClick r:id="rId7" tooltip="https://medium.com/@jasna.klemenc.puntar"/>
                </a:rPr>
                <a:t>MEDIUM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81959"/>
              <a:ext cx="5305254" cy="476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45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92451" y="648561"/>
            <a:ext cx="5483069" cy="196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19C48D"/>
                </a:solidFill>
                <a:latin typeface="Roboto Bold"/>
              </a:rPr>
              <a:t>linktr.ee/jasnaio</a:t>
            </a:r>
          </a:p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endParaRPr lang="en-US" sz="5600">
              <a:solidFill>
                <a:srgbClr val="19C48D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369309"/>
            <a:ext cx="1555011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Kdaj ste se nazadnje pogooglali?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34761" y="2301966"/>
            <a:ext cx="7468549" cy="38089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b="3502"/>
          <a:stretch>
            <a:fillRect/>
          </a:stretch>
        </p:blipFill>
        <p:spPr>
          <a:xfrm>
            <a:off x="328529" y="2301966"/>
            <a:ext cx="10110029" cy="73235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470" b="11551"/>
          <a:stretch>
            <a:fillRect/>
          </a:stretch>
        </p:blipFill>
        <p:spPr>
          <a:xfrm>
            <a:off x="1533747" y="172779"/>
            <a:ext cx="7476275" cy="32265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837" b="837"/>
          <a:stretch>
            <a:fillRect/>
          </a:stretch>
        </p:blipFill>
        <p:spPr>
          <a:xfrm>
            <a:off x="1533747" y="3480243"/>
            <a:ext cx="7476275" cy="96895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8405"/>
          <a:stretch>
            <a:fillRect/>
          </a:stretch>
        </p:blipFill>
        <p:spPr>
          <a:xfrm>
            <a:off x="9660116" y="7653162"/>
            <a:ext cx="8163170" cy="26338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1139" t="1889" b="562"/>
          <a:stretch>
            <a:fillRect/>
          </a:stretch>
        </p:blipFill>
        <p:spPr>
          <a:xfrm>
            <a:off x="9660116" y="353407"/>
            <a:ext cx="8163170" cy="69156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7805" y="1288301"/>
            <a:ext cx="4687225" cy="77103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b="1816"/>
          <a:stretch>
            <a:fillRect/>
          </a:stretch>
        </p:blipFill>
        <p:spPr>
          <a:xfrm>
            <a:off x="7575411" y="1288301"/>
            <a:ext cx="8692546" cy="444192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98721" y="9585710"/>
            <a:ext cx="19717259" cy="1156467"/>
          </a:xfrm>
          <a:prstGeom prst="rect">
            <a:avLst/>
          </a:prstGeom>
          <a:solidFill>
            <a:srgbClr val="FFE3DE"/>
          </a:solidFill>
        </p:spPr>
      </p:sp>
      <p:grpSp>
        <p:nvGrpSpPr>
          <p:cNvPr id="3" name="Group 3"/>
          <p:cNvGrpSpPr/>
          <p:nvPr/>
        </p:nvGrpSpPr>
        <p:grpSpPr>
          <a:xfrm>
            <a:off x="2612054" y="833536"/>
            <a:ext cx="13063891" cy="6155085"/>
            <a:chOff x="0" y="0"/>
            <a:chExt cx="17418522" cy="8206780"/>
          </a:xfrm>
        </p:grpSpPr>
        <p:pic>
          <p:nvPicPr>
            <p:cNvPr id="4" name="Picture 4">
              <a:hlinkClick r:id="rId2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714" b="714"/>
            <a:stretch>
              <a:fillRect/>
            </a:stretch>
          </p:blipFill>
          <p:spPr>
            <a:xfrm>
              <a:off x="7850032" y="0"/>
              <a:ext cx="1718459" cy="1185737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625600" y="7670020"/>
              <a:ext cx="14167322" cy="536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436599"/>
              <a:ext cx="17418522" cy="2118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60"/>
                </a:lnSpc>
              </a:pPr>
              <a:r>
                <a:rPr lang="en-US" sz="5600" spc="224">
                  <a:solidFill>
                    <a:srgbClr val="FFE3DE"/>
                  </a:solidFill>
                  <a:latin typeface="Montserrat Classic"/>
                  <a:hlinkClick r:id="rId2" tooltip="https://www.linkedin.com/feed/update/activity:6510919249983209472/"/>
                </a:rPr>
                <a:t>IMAMO SAMO ENO PRILOŽNOST, DA NAREDIMO PRVI VTIS.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8942" y="1955283"/>
            <a:ext cx="15550116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1 povezava, 1 napotilo, 1 komentar ali 1 objava je lahko dovolj, da pridemo do velike priložnosti!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68942" y="5584246"/>
            <a:ext cx="15550116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Ampak imamo samo eno PRILOŽNOST, </a:t>
            </a:r>
          </a:p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Roboto Bold"/>
              </a:rPr>
              <a:t>da naredimo prvi vtis!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633">
            <a:off x="769584" y="5119688"/>
            <a:ext cx="16221052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8562" y="2457939"/>
            <a:ext cx="1931428" cy="1081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556" y="5441237"/>
            <a:ext cx="1695858" cy="1086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91449" y="1386913"/>
            <a:ext cx="1726578" cy="172657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591449" y="3441561"/>
            <a:ext cx="2687379" cy="881492"/>
            <a:chOff x="0" y="0"/>
            <a:chExt cx="3583172" cy="117532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3583172" cy="1175323"/>
              <a:chOff x="0" y="0"/>
              <a:chExt cx="1458202" cy="47830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58202" cy="478308"/>
              </a:xfrm>
              <a:custGeom>
                <a:avLst/>
                <a:gdLst/>
                <a:ahLst/>
                <a:cxnLst/>
                <a:rect l="l" t="t" r="r" b="b"/>
                <a:pathLst>
                  <a:path w="1458202" h="478308">
                    <a:moveTo>
                      <a:pt x="0" y="0"/>
                    </a:moveTo>
                    <a:lnTo>
                      <a:pt x="1458202" y="0"/>
                    </a:lnTo>
                    <a:lnTo>
                      <a:pt x="1458202" y="478308"/>
                    </a:lnTo>
                    <a:lnTo>
                      <a:pt x="0" y="47830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 t="1175" b="1175"/>
            <a:stretch>
              <a:fillRect/>
            </a:stretch>
          </p:blipFill>
          <p:spPr>
            <a:xfrm>
              <a:off x="230457" y="135983"/>
              <a:ext cx="3122258" cy="903358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772611" y="1386913"/>
            <a:ext cx="1726578" cy="17265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3151" y="548710"/>
            <a:ext cx="1511098" cy="1369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86422" y="651006"/>
            <a:ext cx="1267136" cy="12671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772611" y="3441561"/>
            <a:ext cx="1470090" cy="901519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6627953" y="465963"/>
            <a:ext cx="3405077" cy="3881255"/>
            <a:chOff x="0" y="0"/>
            <a:chExt cx="1913890" cy="218153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13890" cy="2181535"/>
            </a:xfrm>
            <a:custGeom>
              <a:avLst/>
              <a:gdLst/>
              <a:ahLst/>
              <a:cxnLst/>
              <a:rect l="l" t="t" r="r" b="b"/>
              <a:pathLst>
                <a:path w="1913890" h="2181535">
                  <a:moveTo>
                    <a:pt x="0" y="0"/>
                  </a:moveTo>
                  <a:lnTo>
                    <a:pt x="1913890" y="0"/>
                  </a:lnTo>
                  <a:lnTo>
                    <a:pt x="1913890" y="2181535"/>
                  </a:lnTo>
                  <a:lnTo>
                    <a:pt x="0" y="218153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780872" y="683807"/>
            <a:ext cx="1099238" cy="10992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813766" y="8352646"/>
            <a:ext cx="1625533" cy="11056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366317" y="3113492"/>
            <a:ext cx="1928347" cy="6561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1888621" y="8282495"/>
            <a:ext cx="1095232" cy="109523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055397" y="1983745"/>
            <a:ext cx="2550189" cy="84569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1888621" y="6908125"/>
            <a:ext cx="1825744" cy="114109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896737" y="5579399"/>
            <a:ext cx="1817627" cy="104390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627953" y="8352646"/>
            <a:ext cx="1969891" cy="110560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3783458" y="3488191"/>
            <a:ext cx="2313098" cy="76706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-5400000">
            <a:off x="3174069" y="6050627"/>
            <a:ext cx="2364138" cy="114535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3783458" y="8049214"/>
            <a:ext cx="1805159" cy="120485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3783458" y="1620405"/>
            <a:ext cx="2313098" cy="167506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5"/>
          <a:srcRect t="7272" r="3833" b="7272"/>
          <a:stretch>
            <a:fillRect/>
          </a:stretch>
        </p:blipFill>
        <p:spPr>
          <a:xfrm>
            <a:off x="13966394" y="5579399"/>
            <a:ext cx="2949098" cy="174598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6"/>
          <a:srcRect b="12153"/>
          <a:stretch>
            <a:fillRect/>
          </a:stretch>
        </p:blipFill>
        <p:spPr>
          <a:xfrm>
            <a:off x="15680359" y="1386913"/>
            <a:ext cx="2620611" cy="172657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6627953" y="5438185"/>
            <a:ext cx="2049621" cy="1366414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6627953" y="6990036"/>
            <a:ext cx="1330926" cy="1234525"/>
            <a:chOff x="0" y="0"/>
            <a:chExt cx="1774567" cy="1646034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1774567" cy="1646034"/>
              <a:chOff x="0" y="0"/>
              <a:chExt cx="2149353" cy="1993673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149353" cy="1993673"/>
              </a:xfrm>
              <a:custGeom>
                <a:avLst/>
                <a:gdLst/>
                <a:ahLst/>
                <a:cxnLst/>
                <a:rect l="l" t="t" r="r" b="b"/>
                <a:pathLst>
                  <a:path w="2149353" h="1993673">
                    <a:moveTo>
                      <a:pt x="0" y="0"/>
                    </a:moveTo>
                    <a:lnTo>
                      <a:pt x="2149353" y="0"/>
                    </a:lnTo>
                    <a:lnTo>
                      <a:pt x="2149353" y="1993673"/>
                    </a:lnTo>
                    <a:lnTo>
                      <a:pt x="0" y="19936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4" name="Picture 34">
              <a:hlinkClick r:id="rId28"/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>
              <a:fillRect/>
            </a:stretch>
          </p:blipFill>
          <p:spPr>
            <a:xfrm>
              <a:off x="97203" y="0"/>
              <a:ext cx="1580162" cy="1580162"/>
            </a:xfrm>
            <a:prstGeom prst="rect">
              <a:avLst/>
            </a:prstGeom>
          </p:spPr>
        </p:pic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8880110" y="5441237"/>
            <a:ext cx="2046692" cy="1363361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757661" y="7779600"/>
            <a:ext cx="2620897" cy="174408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273151" y="6778818"/>
            <a:ext cx="933739" cy="828481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757661" y="4424078"/>
            <a:ext cx="533889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72"/>
                </a:solidFill>
                <a:latin typeface="Roboto Bold"/>
              </a:rPr>
              <a:t>Zelo veliko časa nazaj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290718" y="4420696"/>
            <a:ext cx="440293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72"/>
                </a:solidFill>
                <a:latin typeface="Roboto Bold"/>
              </a:rPr>
              <a:t>V bližnji preteklosti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183096" y="9572547"/>
            <a:ext cx="11394028" cy="79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6"/>
              </a:lnSpc>
              <a:spcBef>
                <a:spcPct val="0"/>
              </a:spcBef>
            </a:pPr>
            <a:r>
              <a:rPr lang="en-US" sz="5966">
                <a:solidFill>
                  <a:srgbClr val="FFFFFF"/>
                </a:solidFill>
                <a:latin typeface="Montserrat Classic Bold"/>
              </a:rPr>
              <a:t>PRODUKT - TRGI - OPERACIJE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633">
            <a:off x="342357" y="5130209"/>
            <a:ext cx="16221052" cy="0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32751" y="5529828"/>
            <a:ext cx="3242723" cy="6161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77323" y="8053672"/>
            <a:ext cx="1728426" cy="9074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4950" y="1780751"/>
            <a:ext cx="1857329" cy="19655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5450" y="5663540"/>
            <a:ext cx="1453577" cy="9648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5450" y="9025616"/>
            <a:ext cx="1882237" cy="7988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05600" y="7825006"/>
            <a:ext cx="1512823" cy="9455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3275" y="1739779"/>
            <a:ext cx="5625768" cy="26237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154113" y="1780751"/>
            <a:ext cx="1946251" cy="19655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 b="211"/>
          <a:stretch>
            <a:fillRect/>
          </a:stretch>
        </p:blipFill>
        <p:spPr>
          <a:xfrm>
            <a:off x="3083326" y="5599019"/>
            <a:ext cx="4976068" cy="33620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532751" y="7614455"/>
            <a:ext cx="5378461" cy="221001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609287" y="4287361"/>
            <a:ext cx="2900214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72"/>
                </a:solidFill>
                <a:latin typeface="Roboto Bold"/>
              </a:rPr>
              <a:t>Te dni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5600" y="6907700"/>
            <a:ext cx="3162158" cy="70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  <a:spcBef>
                <a:spcPct val="0"/>
              </a:spcBef>
            </a:pPr>
            <a:r>
              <a:rPr lang="en-US" sz="2700">
                <a:solidFill>
                  <a:srgbClr val="FFFFFF"/>
                </a:solidFill>
                <a:latin typeface="Montserrat Classic Bold"/>
              </a:rPr>
              <a:t>Channel marketing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77323" y="9160074"/>
            <a:ext cx="3162158" cy="878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00"/>
              </a:lnSpc>
            </a:pPr>
            <a:r>
              <a:rPr lang="en-US" sz="1700">
                <a:solidFill>
                  <a:srgbClr val="FFFFFF"/>
                </a:solidFill>
                <a:latin typeface="Montserrat Classic Bold"/>
              </a:rPr>
              <a:t>How to reverse engineer other LinkedIn profiles </a:t>
            </a: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en-US" sz="1700">
                <a:solidFill>
                  <a:srgbClr val="FFFFFF"/>
                </a:solidFill>
                <a:latin typeface="Montserrat Classic Bold"/>
              </a:rPr>
              <a:t>to position yourself as an expert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532751" y="6399775"/>
            <a:ext cx="4030687" cy="33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Master E-networking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9518" y="498475"/>
            <a:ext cx="17858482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Montserrat Classic Bold"/>
              </a:rPr>
              <a:t>STROKOVANJAKINJA ZA E-MREŽENJE, LINKEDIN INŠTRUKTORICA, COACH IN MENTOR ZA PRIHOD NA TRG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74154" y="1787404"/>
            <a:ext cx="3162158" cy="128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20+ cohorts of</a:t>
            </a:r>
          </a:p>
          <a:p>
            <a:pPr>
              <a:lnSpc>
                <a:spcPts val="2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E-networking &amp; professional online identity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93698" y="5646644"/>
            <a:ext cx="2380456" cy="158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Montserrat Classic Bold"/>
              </a:rPr>
              <a:t>10+ early stage startups - coaching on going-to-market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6821504" y="1739779"/>
            <a:ext cx="1330926" cy="1234525"/>
            <a:chOff x="0" y="0"/>
            <a:chExt cx="1774567" cy="164603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774567" cy="1646034"/>
              <a:chOff x="0" y="0"/>
              <a:chExt cx="2149353" cy="199367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149353" cy="1993673"/>
              </a:xfrm>
              <a:custGeom>
                <a:avLst/>
                <a:gdLst/>
                <a:ahLst/>
                <a:cxnLst/>
                <a:rect l="l" t="t" r="r" b="b"/>
                <a:pathLst>
                  <a:path w="2149353" h="1993673">
                    <a:moveTo>
                      <a:pt x="0" y="0"/>
                    </a:moveTo>
                    <a:lnTo>
                      <a:pt x="2149353" y="0"/>
                    </a:lnTo>
                    <a:lnTo>
                      <a:pt x="2149353" y="1993673"/>
                    </a:lnTo>
                    <a:lnTo>
                      <a:pt x="0" y="199367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23" name="Picture 23">
              <a:hlinkClick r:id="rId13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203" y="0"/>
              <a:ext cx="1580162" cy="1580162"/>
            </a:xfrm>
            <a:prstGeom prst="rect">
              <a:avLst/>
            </a:prstGeom>
          </p:spPr>
        </p:pic>
      </p:grpSp>
      <p:sp>
        <p:nvSpPr>
          <p:cNvPr id="24" name="TextBox 24"/>
          <p:cNvSpPr txBox="1"/>
          <p:nvPr/>
        </p:nvSpPr>
        <p:spPr>
          <a:xfrm>
            <a:off x="12355233" y="4287361"/>
            <a:ext cx="454826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72"/>
                </a:solidFill>
                <a:latin typeface="Roboto Bold"/>
              </a:rPr>
              <a:t>  6.-16. junij 2022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1109</Words>
  <Application>Microsoft Office PowerPoint</Application>
  <PresentationFormat>Po meri</PresentationFormat>
  <Paragraphs>166</Paragraphs>
  <Slides>16</Slides>
  <Notes>9</Notes>
  <HiddenSlides>0</HiddenSlides>
  <MMClips>0</MMClips>
  <ScaleCrop>false</ScaleCrop>
  <HeadingPairs>
    <vt:vector size="6" baseType="variant">
      <vt:variant>
        <vt:lpstr>Uporabljene pisave</vt:lpstr>
      </vt:variant>
      <vt:variant>
        <vt:i4>12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9" baseType="lpstr">
      <vt:lpstr>Roboto Bold</vt:lpstr>
      <vt:lpstr>Montserrat Light Bold</vt:lpstr>
      <vt:lpstr>Calps Bold Italics</vt:lpstr>
      <vt:lpstr>Montserrat Classic</vt:lpstr>
      <vt:lpstr>Roboto</vt:lpstr>
      <vt:lpstr>Calps Bold</vt:lpstr>
      <vt:lpstr>Montserrat Classic Italics</vt:lpstr>
      <vt:lpstr>Montserrat Classic Bold</vt:lpstr>
      <vt:lpstr>Montserrat Extra-Bold</vt:lpstr>
      <vt:lpstr>Calibri</vt:lpstr>
      <vt:lpstr>League Spartan</vt:lpstr>
      <vt:lpstr>Arial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GRAJENJE ODNOSOV V DIGITALNEM SVETU</dc:title>
  <dc:creator>Lidija Flajs</dc:creator>
  <cp:lastModifiedBy>Lidija Flajs</cp:lastModifiedBy>
  <cp:revision>1</cp:revision>
  <dcterms:created xsi:type="dcterms:W3CDTF">2006-08-16T00:00:00Z</dcterms:created>
  <dcterms:modified xsi:type="dcterms:W3CDTF">2022-04-05T13:41:16Z</dcterms:modified>
  <dc:identifier>DAE9BIsMb6A</dc:identifier>
</cp:coreProperties>
</file>